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36347" y="3202251"/>
            <a:ext cx="9815307" cy="4208864"/>
            <a:chOff x="0" y="0"/>
            <a:chExt cx="1895495" cy="812800"/>
          </a:xfrm>
        </p:grpSpPr>
        <p:sp>
          <p:nvSpPr>
            <p:cNvPr name="Freeform 5" id="5"/>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4236347" y="3422001"/>
            <a:ext cx="9815307" cy="3638997"/>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MOVIE &amp; EVENT BOOKING APPLICATION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5621" y="2578190"/>
            <a:ext cx="7056601" cy="5757268"/>
          </a:xfrm>
          <a:custGeom>
            <a:avLst/>
            <a:gdLst/>
            <a:ahLst/>
            <a:cxnLst/>
            <a:rect r="r" b="b" t="t" l="l"/>
            <a:pathLst>
              <a:path h="5757268" w="7056601">
                <a:moveTo>
                  <a:pt x="0" y="0"/>
                </a:moveTo>
                <a:lnTo>
                  <a:pt x="7056601" y="0"/>
                </a:lnTo>
                <a:lnTo>
                  <a:pt x="7056601" y="5757268"/>
                </a:lnTo>
                <a:lnTo>
                  <a:pt x="0" y="5757268"/>
                </a:lnTo>
                <a:lnTo>
                  <a:pt x="0" y="0"/>
                </a:lnTo>
                <a:close/>
              </a:path>
            </a:pathLst>
          </a:custGeom>
          <a:blipFill>
            <a:blip r:embed="rId4"/>
            <a:stretch>
              <a:fillRect l="0" t="-1513" r="0" b="-1513"/>
            </a:stretch>
          </a:blipFill>
        </p:spPr>
      </p:sp>
      <p:sp>
        <p:nvSpPr>
          <p:cNvPr name="TextBox 7" id="7"/>
          <p:cNvSpPr txBox="true"/>
          <p:nvPr/>
        </p:nvSpPr>
        <p:spPr>
          <a:xfrm rot="0">
            <a:off x="624576" y="901599"/>
            <a:ext cx="17334967" cy="965475"/>
          </a:xfrm>
          <a:prstGeom prst="rect">
            <a:avLst/>
          </a:prstGeom>
        </p:spPr>
        <p:txBody>
          <a:bodyPr anchor="t" rtlCol="false" tIns="0" lIns="0" bIns="0" rIns="0">
            <a:spAutoFit/>
          </a:bodyPr>
          <a:lstStyle/>
          <a:p>
            <a:pPr>
              <a:lnSpc>
                <a:spcPts val="7841"/>
              </a:lnSpc>
            </a:pPr>
            <a:r>
              <a:rPr lang="en-US" sz="5682" spc="556">
                <a:solidFill>
                  <a:srgbClr val="231F20"/>
                </a:solidFill>
                <a:latin typeface="Oswald Bold"/>
              </a:rPr>
              <a:t>JOB SCHEDULING </a:t>
            </a:r>
          </a:p>
        </p:txBody>
      </p:sp>
      <p:sp>
        <p:nvSpPr>
          <p:cNvPr name="TextBox 8" id="8"/>
          <p:cNvSpPr txBox="true"/>
          <p:nvPr/>
        </p:nvSpPr>
        <p:spPr>
          <a:xfrm rot="0">
            <a:off x="715376" y="2906639"/>
            <a:ext cx="9305931" cy="5062269"/>
          </a:xfrm>
          <a:prstGeom prst="rect">
            <a:avLst/>
          </a:prstGeom>
        </p:spPr>
        <p:txBody>
          <a:bodyPr anchor="t" rtlCol="false" tIns="0" lIns="0" bIns="0" rIns="0">
            <a:spAutoFit/>
          </a:bodyPr>
          <a:lstStyle/>
          <a:p>
            <a:pPr algn="just">
              <a:lnSpc>
                <a:spcPts val="4047"/>
              </a:lnSpc>
            </a:pPr>
            <a:r>
              <a:rPr lang="en-US" sz="2932" spc="287">
                <a:solidFill>
                  <a:srgbClr val="231F20"/>
                </a:solidFill>
                <a:latin typeface="DM Sans"/>
              </a:rPr>
              <a:t>Celery is an open-source distributed task queue system that is often used to handle asynchronous tasks in web applications. While it's commonly associated with job scheduling, it's important to clarify that Celery itself isn't a full-fledged job scheduler in the traditional sense. Instead, it's a tool for managing and distributing tasks across a distributed infrastructure.</a:t>
            </a:r>
          </a:p>
          <a:p>
            <a:pPr algn="just">
              <a:lnSpc>
                <a:spcPts val="4047"/>
              </a:lnSpc>
              <a:spcBef>
                <a:spcPct val="0"/>
              </a:spcBef>
            </a:pPr>
          </a:p>
        </p:txBody>
      </p:sp>
      <p:sp>
        <p:nvSpPr>
          <p:cNvPr name="TextBox 9" id="9"/>
          <p:cNvSpPr txBox="true"/>
          <p:nvPr/>
        </p:nvSpPr>
        <p:spPr>
          <a:xfrm rot="0">
            <a:off x="6750953" y="1331308"/>
            <a:ext cx="3270354" cy="535767"/>
          </a:xfrm>
          <a:prstGeom prst="rect">
            <a:avLst/>
          </a:prstGeom>
        </p:spPr>
        <p:txBody>
          <a:bodyPr anchor="t" rtlCol="false" tIns="0" lIns="0" bIns="0" rIns="0">
            <a:spAutoFit/>
          </a:bodyPr>
          <a:lstStyle/>
          <a:p>
            <a:pPr algn="ctr">
              <a:lnSpc>
                <a:spcPts val="4457"/>
              </a:lnSpc>
              <a:spcBef>
                <a:spcPct val="0"/>
              </a:spcBef>
            </a:pPr>
            <a:r>
              <a:rPr lang="en-US" sz="3229" spc="316">
                <a:solidFill>
                  <a:srgbClr val="231F20"/>
                </a:solidFill>
                <a:latin typeface="DM Sans Bold"/>
              </a:rPr>
              <a:t>Using Celery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01582" y="3023559"/>
            <a:ext cx="7544637" cy="4198076"/>
          </a:xfrm>
          <a:custGeom>
            <a:avLst/>
            <a:gdLst/>
            <a:ahLst/>
            <a:cxnLst/>
            <a:rect r="r" b="b" t="t" l="l"/>
            <a:pathLst>
              <a:path h="4198076" w="7544637">
                <a:moveTo>
                  <a:pt x="0" y="0"/>
                </a:moveTo>
                <a:lnTo>
                  <a:pt x="7544637" y="0"/>
                </a:lnTo>
                <a:lnTo>
                  <a:pt x="7544637" y="4198076"/>
                </a:lnTo>
                <a:lnTo>
                  <a:pt x="0" y="4198076"/>
                </a:lnTo>
                <a:lnTo>
                  <a:pt x="0" y="0"/>
                </a:lnTo>
                <a:close/>
              </a:path>
            </a:pathLst>
          </a:custGeom>
          <a:blipFill>
            <a:blip r:embed="rId4"/>
            <a:stretch>
              <a:fillRect l="-2286" t="-2538" r="0" b="-2538"/>
            </a:stretch>
          </a:blipFill>
        </p:spPr>
      </p:sp>
      <p:sp>
        <p:nvSpPr>
          <p:cNvPr name="TextBox 7" id="7"/>
          <p:cNvSpPr txBox="true"/>
          <p:nvPr/>
        </p:nvSpPr>
        <p:spPr>
          <a:xfrm rot="0">
            <a:off x="624576" y="901599"/>
            <a:ext cx="17334967" cy="965475"/>
          </a:xfrm>
          <a:prstGeom prst="rect">
            <a:avLst/>
          </a:prstGeom>
        </p:spPr>
        <p:txBody>
          <a:bodyPr anchor="t" rtlCol="false" tIns="0" lIns="0" bIns="0" rIns="0">
            <a:spAutoFit/>
          </a:bodyPr>
          <a:lstStyle/>
          <a:p>
            <a:pPr>
              <a:lnSpc>
                <a:spcPts val="7841"/>
              </a:lnSpc>
            </a:pPr>
            <a:r>
              <a:rPr lang="en-US" sz="5682" spc="556">
                <a:solidFill>
                  <a:srgbClr val="231F20"/>
                </a:solidFill>
                <a:latin typeface="Oswald Bold"/>
              </a:rPr>
              <a:t>RESPONSIVE WEB DESIGN </a:t>
            </a:r>
          </a:p>
        </p:txBody>
      </p:sp>
      <p:sp>
        <p:nvSpPr>
          <p:cNvPr name="TextBox 8" id="8"/>
          <p:cNvSpPr txBox="true"/>
          <p:nvPr/>
        </p:nvSpPr>
        <p:spPr>
          <a:xfrm rot="0">
            <a:off x="715376" y="3336095"/>
            <a:ext cx="8576683" cy="3534904"/>
          </a:xfrm>
          <a:prstGeom prst="rect">
            <a:avLst/>
          </a:prstGeom>
        </p:spPr>
        <p:txBody>
          <a:bodyPr anchor="t" rtlCol="false" tIns="0" lIns="0" bIns="0" rIns="0">
            <a:spAutoFit/>
          </a:bodyPr>
          <a:lstStyle/>
          <a:p>
            <a:pPr algn="just">
              <a:lnSpc>
                <a:spcPts val="4047"/>
              </a:lnSpc>
            </a:pPr>
            <a:r>
              <a:rPr lang="en-US" sz="2932" spc="287">
                <a:solidFill>
                  <a:srgbClr val="231F20"/>
                </a:solidFill>
                <a:latin typeface="DM Sans"/>
              </a:rPr>
              <a:t>Responsive Web Design is about using HTML and CSS to automatically resize, hide, shrink, or enlarge, a website, to make it look good on all devices (desktops, tablets, and phones):</a:t>
            </a:r>
          </a:p>
          <a:p>
            <a:pPr algn="just">
              <a:lnSpc>
                <a:spcPts val="4047"/>
              </a:lnSpc>
            </a:pPr>
          </a:p>
          <a:p>
            <a:pPr algn="just">
              <a:lnSpc>
                <a:spcPts val="404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85674" y="5456824"/>
            <a:ext cx="6685213" cy="4075370"/>
          </a:xfrm>
          <a:custGeom>
            <a:avLst/>
            <a:gdLst/>
            <a:ahLst/>
            <a:cxnLst/>
            <a:rect r="r" b="b" t="t" l="l"/>
            <a:pathLst>
              <a:path h="4075370" w="6685213">
                <a:moveTo>
                  <a:pt x="0" y="0"/>
                </a:moveTo>
                <a:lnTo>
                  <a:pt x="6685213" y="0"/>
                </a:lnTo>
                <a:lnTo>
                  <a:pt x="6685213" y="4075370"/>
                </a:lnTo>
                <a:lnTo>
                  <a:pt x="0" y="4075370"/>
                </a:lnTo>
                <a:lnTo>
                  <a:pt x="0" y="0"/>
                </a:lnTo>
                <a:close/>
              </a:path>
            </a:pathLst>
          </a:custGeom>
          <a:blipFill>
            <a:blip r:embed="rId4"/>
            <a:stretch>
              <a:fillRect l="0" t="0" r="0" b="0"/>
            </a:stretch>
          </a:blipFill>
        </p:spPr>
      </p:sp>
      <p:sp>
        <p:nvSpPr>
          <p:cNvPr name="Freeform 7" id="7"/>
          <p:cNvSpPr/>
          <p:nvPr/>
        </p:nvSpPr>
        <p:spPr>
          <a:xfrm flipH="false" flipV="false" rot="0">
            <a:off x="10909266" y="825500"/>
            <a:ext cx="6761621" cy="4238479"/>
          </a:xfrm>
          <a:custGeom>
            <a:avLst/>
            <a:gdLst/>
            <a:ahLst/>
            <a:cxnLst/>
            <a:rect r="r" b="b" t="t" l="l"/>
            <a:pathLst>
              <a:path h="4238479" w="6761621">
                <a:moveTo>
                  <a:pt x="0" y="0"/>
                </a:moveTo>
                <a:lnTo>
                  <a:pt x="6761621" y="0"/>
                </a:lnTo>
                <a:lnTo>
                  <a:pt x="6761621" y="4238479"/>
                </a:lnTo>
                <a:lnTo>
                  <a:pt x="0" y="4238479"/>
                </a:lnTo>
                <a:lnTo>
                  <a:pt x="0" y="0"/>
                </a:lnTo>
                <a:close/>
              </a:path>
            </a:pathLst>
          </a:custGeom>
          <a:blipFill>
            <a:blip r:embed="rId5"/>
            <a:stretch>
              <a:fillRect l="0" t="0" r="0" b="0"/>
            </a:stretch>
          </a:blipFill>
        </p:spPr>
      </p:sp>
      <p:sp>
        <p:nvSpPr>
          <p:cNvPr name="TextBox 8" id="8"/>
          <p:cNvSpPr txBox="true"/>
          <p:nvPr/>
        </p:nvSpPr>
        <p:spPr>
          <a:xfrm rot="0">
            <a:off x="624576" y="901599"/>
            <a:ext cx="17334967" cy="965475"/>
          </a:xfrm>
          <a:prstGeom prst="rect">
            <a:avLst/>
          </a:prstGeom>
        </p:spPr>
        <p:txBody>
          <a:bodyPr anchor="t" rtlCol="false" tIns="0" lIns="0" bIns="0" rIns="0">
            <a:spAutoFit/>
          </a:bodyPr>
          <a:lstStyle/>
          <a:p>
            <a:pPr>
              <a:lnSpc>
                <a:spcPts val="7841"/>
              </a:lnSpc>
            </a:pPr>
            <a:r>
              <a:rPr lang="en-US" sz="5682" spc="556">
                <a:solidFill>
                  <a:srgbClr val="231F20"/>
                </a:solidFill>
                <a:latin typeface="Oswald Bold"/>
              </a:rPr>
              <a:t>DYNAMIC FORM </a:t>
            </a:r>
          </a:p>
        </p:txBody>
      </p:sp>
      <p:sp>
        <p:nvSpPr>
          <p:cNvPr name="TextBox 9" id="9"/>
          <p:cNvSpPr txBox="true"/>
          <p:nvPr/>
        </p:nvSpPr>
        <p:spPr>
          <a:xfrm rot="0">
            <a:off x="624576" y="2906639"/>
            <a:ext cx="10193890" cy="5571390"/>
          </a:xfrm>
          <a:prstGeom prst="rect">
            <a:avLst/>
          </a:prstGeom>
        </p:spPr>
        <p:txBody>
          <a:bodyPr anchor="t" rtlCol="false" tIns="0" lIns="0" bIns="0" rIns="0">
            <a:spAutoFit/>
          </a:bodyPr>
          <a:lstStyle/>
          <a:p>
            <a:pPr algn="just">
              <a:lnSpc>
                <a:spcPts val="4047"/>
              </a:lnSpc>
            </a:pPr>
            <a:r>
              <a:rPr lang="en-US" sz="2932" spc="287">
                <a:solidFill>
                  <a:srgbClr val="231F20"/>
                </a:solidFill>
                <a:latin typeface="DM Sans"/>
              </a:rPr>
              <a:t>A dynamic form feature on your web page, reminiscent of the versatility found in Google Forms. Your innovative approach allows users to interact with an array of input fields, tailoring their experience to meet diverse data collection needs. This dynamic form functionality not only enhances user engagement but also showcases your commitment to providing a user-friendly and customizable interface.</a:t>
            </a:r>
          </a:p>
          <a:p>
            <a:pPr algn="just">
              <a:lnSpc>
                <a:spcPts val="4047"/>
              </a:lnSpc>
            </a:pPr>
          </a:p>
          <a:p>
            <a:pPr algn="just">
              <a:lnSpc>
                <a:spcPts val="404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894329" y="1704079"/>
            <a:ext cx="10499341" cy="8143512"/>
          </a:xfrm>
          <a:custGeom>
            <a:avLst/>
            <a:gdLst/>
            <a:ahLst/>
            <a:cxnLst/>
            <a:rect r="r" b="b" t="t" l="l"/>
            <a:pathLst>
              <a:path h="8143512" w="10499341">
                <a:moveTo>
                  <a:pt x="0" y="0"/>
                </a:moveTo>
                <a:lnTo>
                  <a:pt x="10499342" y="0"/>
                </a:lnTo>
                <a:lnTo>
                  <a:pt x="10499342" y="8143512"/>
                </a:lnTo>
                <a:lnTo>
                  <a:pt x="0" y="8143512"/>
                </a:lnTo>
                <a:lnTo>
                  <a:pt x="0" y="0"/>
                </a:lnTo>
                <a:close/>
              </a:path>
            </a:pathLst>
          </a:custGeom>
          <a:blipFill>
            <a:blip r:embed="rId5"/>
            <a:stretch>
              <a:fillRect l="0" t="0" r="-2558" b="-4754"/>
            </a:stretch>
          </a:blipFill>
        </p:spPr>
      </p:sp>
      <p:sp>
        <p:nvSpPr>
          <p:cNvPr name="TextBox 6" id="6"/>
          <p:cNvSpPr txBox="true"/>
          <p:nvPr/>
        </p:nvSpPr>
        <p:spPr>
          <a:xfrm rot="0">
            <a:off x="567584" y="477146"/>
            <a:ext cx="11872965" cy="1226934"/>
          </a:xfrm>
          <a:prstGeom prst="rect">
            <a:avLst/>
          </a:prstGeom>
        </p:spPr>
        <p:txBody>
          <a:bodyPr anchor="t" rtlCol="false" tIns="0" lIns="0" bIns="0" rIns="0">
            <a:spAutoFit/>
          </a:bodyPr>
          <a:lstStyle/>
          <a:p>
            <a:pPr marL="0" indent="0" lvl="0">
              <a:lnSpc>
                <a:spcPts val="9309"/>
              </a:lnSpc>
            </a:pPr>
            <a:r>
              <a:rPr lang="en-US" sz="8865" spc="868">
                <a:solidFill>
                  <a:srgbClr val="231F20"/>
                </a:solidFill>
                <a:latin typeface="Oswald Bold"/>
              </a:rPr>
              <a:t>DATABASE SCHEMA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12408" y="1629489"/>
            <a:ext cx="14863185" cy="7028023"/>
          </a:xfrm>
          <a:custGeom>
            <a:avLst/>
            <a:gdLst/>
            <a:ahLst/>
            <a:cxnLst/>
            <a:rect r="r" b="b" t="t" l="l"/>
            <a:pathLst>
              <a:path h="7028023" w="14863185">
                <a:moveTo>
                  <a:pt x="0" y="0"/>
                </a:moveTo>
                <a:lnTo>
                  <a:pt x="14863184" y="0"/>
                </a:lnTo>
                <a:lnTo>
                  <a:pt x="14863184" y="7028022"/>
                </a:lnTo>
                <a:lnTo>
                  <a:pt x="0" y="7028022"/>
                </a:lnTo>
                <a:lnTo>
                  <a:pt x="0" y="0"/>
                </a:lnTo>
                <a:close/>
              </a:path>
            </a:pathLst>
          </a:custGeom>
          <a:blipFill>
            <a:blip r:embed="rId5"/>
            <a:stretch>
              <a:fillRect l="0" t="0" r="0" b="0"/>
            </a:stretch>
          </a:blipFill>
        </p:spPr>
      </p:sp>
      <p:sp>
        <p:nvSpPr>
          <p:cNvPr name="TextBox 6" id="6"/>
          <p:cNvSpPr txBox="true"/>
          <p:nvPr/>
        </p:nvSpPr>
        <p:spPr>
          <a:xfrm rot="0">
            <a:off x="7561808" y="8678986"/>
            <a:ext cx="3164384"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Landing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24099" y="1977835"/>
            <a:ext cx="15238484" cy="7120600"/>
          </a:xfrm>
          <a:custGeom>
            <a:avLst/>
            <a:gdLst/>
            <a:ahLst/>
            <a:cxnLst/>
            <a:rect r="r" b="b" t="t" l="l"/>
            <a:pathLst>
              <a:path h="7120600" w="15238484">
                <a:moveTo>
                  <a:pt x="0" y="0"/>
                </a:moveTo>
                <a:lnTo>
                  <a:pt x="15238484" y="0"/>
                </a:lnTo>
                <a:lnTo>
                  <a:pt x="15238484" y="7120600"/>
                </a:lnTo>
                <a:lnTo>
                  <a:pt x="0" y="7120600"/>
                </a:lnTo>
                <a:lnTo>
                  <a:pt x="0" y="0"/>
                </a:lnTo>
                <a:close/>
              </a:path>
            </a:pathLst>
          </a:custGeom>
          <a:blipFill>
            <a:blip r:embed="rId5"/>
            <a:stretch>
              <a:fillRect l="0" t="0" r="0" b="0"/>
            </a:stretch>
          </a:blipFill>
        </p:spPr>
      </p:sp>
      <p:sp>
        <p:nvSpPr>
          <p:cNvPr name="TextBox 6" id="6"/>
          <p:cNvSpPr txBox="true"/>
          <p:nvPr/>
        </p:nvSpPr>
        <p:spPr>
          <a:xfrm rot="0">
            <a:off x="7019479" y="9031760"/>
            <a:ext cx="4249043"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Admin Login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4836" y="1564390"/>
            <a:ext cx="15058328" cy="7158220"/>
          </a:xfrm>
          <a:custGeom>
            <a:avLst/>
            <a:gdLst/>
            <a:ahLst/>
            <a:cxnLst/>
            <a:rect r="r" b="b" t="t" l="l"/>
            <a:pathLst>
              <a:path h="7158220" w="15058328">
                <a:moveTo>
                  <a:pt x="0" y="0"/>
                </a:moveTo>
                <a:lnTo>
                  <a:pt x="15058328" y="0"/>
                </a:lnTo>
                <a:lnTo>
                  <a:pt x="15058328" y="7158220"/>
                </a:lnTo>
                <a:lnTo>
                  <a:pt x="0" y="7158220"/>
                </a:lnTo>
                <a:lnTo>
                  <a:pt x="0" y="0"/>
                </a:lnTo>
                <a:close/>
              </a:path>
            </a:pathLst>
          </a:custGeom>
          <a:blipFill>
            <a:blip r:embed="rId5"/>
            <a:stretch>
              <a:fillRect l="0" t="0" r="0" b="0"/>
            </a:stretch>
          </a:blipFill>
        </p:spPr>
      </p:sp>
      <p:sp>
        <p:nvSpPr>
          <p:cNvPr name="TextBox 6" id="6"/>
          <p:cNvSpPr txBox="true"/>
          <p:nvPr/>
        </p:nvSpPr>
        <p:spPr>
          <a:xfrm rot="0">
            <a:off x="6985496" y="8935305"/>
            <a:ext cx="4317008"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Admin Home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93021" y="1421323"/>
            <a:ext cx="15701958" cy="7444355"/>
          </a:xfrm>
          <a:custGeom>
            <a:avLst/>
            <a:gdLst/>
            <a:ahLst/>
            <a:cxnLst/>
            <a:rect r="r" b="b" t="t" l="l"/>
            <a:pathLst>
              <a:path h="7444355" w="15701958">
                <a:moveTo>
                  <a:pt x="0" y="0"/>
                </a:moveTo>
                <a:lnTo>
                  <a:pt x="15701958" y="0"/>
                </a:lnTo>
                <a:lnTo>
                  <a:pt x="15701958" y="7444354"/>
                </a:lnTo>
                <a:lnTo>
                  <a:pt x="0" y="7444354"/>
                </a:lnTo>
                <a:lnTo>
                  <a:pt x="0" y="0"/>
                </a:lnTo>
                <a:close/>
              </a:path>
            </a:pathLst>
          </a:custGeom>
          <a:blipFill>
            <a:blip r:embed="rId5"/>
            <a:stretch>
              <a:fillRect l="0" t="0" r="0" b="0"/>
            </a:stretch>
          </a:blipFill>
        </p:spPr>
      </p:sp>
      <p:sp>
        <p:nvSpPr>
          <p:cNvPr name="TextBox 6" id="6"/>
          <p:cNvSpPr txBox="true"/>
          <p:nvPr/>
        </p:nvSpPr>
        <p:spPr>
          <a:xfrm rot="0">
            <a:off x="7330033" y="9191625"/>
            <a:ext cx="3627934"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Theater details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5848" y="1569645"/>
            <a:ext cx="15116304" cy="7147710"/>
          </a:xfrm>
          <a:custGeom>
            <a:avLst/>
            <a:gdLst/>
            <a:ahLst/>
            <a:cxnLst/>
            <a:rect r="r" b="b" t="t" l="l"/>
            <a:pathLst>
              <a:path h="7147710" w="15116304">
                <a:moveTo>
                  <a:pt x="0" y="0"/>
                </a:moveTo>
                <a:lnTo>
                  <a:pt x="15116304" y="0"/>
                </a:lnTo>
                <a:lnTo>
                  <a:pt x="15116304" y="7147710"/>
                </a:lnTo>
                <a:lnTo>
                  <a:pt x="0" y="7147710"/>
                </a:lnTo>
                <a:lnTo>
                  <a:pt x="0" y="0"/>
                </a:lnTo>
                <a:close/>
              </a:path>
            </a:pathLst>
          </a:custGeom>
          <a:blipFill>
            <a:blip r:embed="rId5"/>
            <a:stretch>
              <a:fillRect l="0" t="0" r="0" b="0"/>
            </a:stretch>
          </a:blipFill>
        </p:spPr>
      </p:sp>
      <p:sp>
        <p:nvSpPr>
          <p:cNvPr name="TextBox 6" id="6"/>
          <p:cNvSpPr txBox="true"/>
          <p:nvPr/>
        </p:nvSpPr>
        <p:spPr>
          <a:xfrm rot="0">
            <a:off x="6726684" y="8935305"/>
            <a:ext cx="4834632"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Create theatre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08561" y="1542226"/>
            <a:ext cx="15070878" cy="7202548"/>
          </a:xfrm>
          <a:custGeom>
            <a:avLst/>
            <a:gdLst/>
            <a:ahLst/>
            <a:cxnLst/>
            <a:rect r="r" b="b" t="t" l="l"/>
            <a:pathLst>
              <a:path h="7202548" w="15070878">
                <a:moveTo>
                  <a:pt x="0" y="0"/>
                </a:moveTo>
                <a:lnTo>
                  <a:pt x="15070878" y="0"/>
                </a:lnTo>
                <a:lnTo>
                  <a:pt x="15070878" y="7202548"/>
                </a:lnTo>
                <a:lnTo>
                  <a:pt x="0" y="7202548"/>
                </a:lnTo>
                <a:lnTo>
                  <a:pt x="0" y="0"/>
                </a:lnTo>
                <a:close/>
              </a:path>
            </a:pathLst>
          </a:custGeom>
          <a:blipFill>
            <a:blip r:embed="rId5"/>
            <a:stretch>
              <a:fillRect l="0" t="0" r="0" b="0"/>
            </a:stretch>
          </a:blipFill>
        </p:spPr>
      </p:sp>
      <p:sp>
        <p:nvSpPr>
          <p:cNvPr name="TextBox 6" id="6"/>
          <p:cNvSpPr txBox="true"/>
          <p:nvPr/>
        </p:nvSpPr>
        <p:spPr>
          <a:xfrm rot="0">
            <a:off x="6892875" y="8935305"/>
            <a:ext cx="4502249"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Create movie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000000">
                <a:alpha val="0"/>
              </a:srgbClr>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ABSTRACT</a:t>
            </a:r>
          </a:p>
        </p:txBody>
      </p:sp>
      <p:sp>
        <p:nvSpPr>
          <p:cNvPr name="TextBox 16" id="16"/>
          <p:cNvSpPr txBox="true"/>
          <p:nvPr/>
        </p:nvSpPr>
        <p:spPr>
          <a:xfrm rot="0">
            <a:off x="6607430" y="4127355"/>
            <a:ext cx="6076629" cy="401784"/>
          </a:xfrm>
          <a:prstGeom prst="rect">
            <a:avLst/>
          </a:prstGeom>
        </p:spPr>
        <p:txBody>
          <a:bodyPr anchor="t" rtlCol="false" tIns="0" lIns="0" bIns="0" rIns="0">
            <a:spAutoFit/>
          </a:bodyPr>
          <a:lstStyle/>
          <a:p>
            <a:pPr>
              <a:lnSpc>
                <a:spcPts val="3345"/>
              </a:lnSpc>
            </a:pPr>
            <a:r>
              <a:rPr lang="en-US" sz="2424" spc="237">
                <a:solidFill>
                  <a:srgbClr val="231F20"/>
                </a:solidFill>
                <a:latin typeface="DM Sans"/>
              </a:rPr>
              <a:t>INTRODUCTION</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TECHNOLOGIES</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FEATURE</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DATABASE SCHEMA</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SCREENSHOT’S</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63939" y="1430289"/>
            <a:ext cx="15560123" cy="7426422"/>
          </a:xfrm>
          <a:custGeom>
            <a:avLst/>
            <a:gdLst/>
            <a:ahLst/>
            <a:cxnLst/>
            <a:rect r="r" b="b" t="t" l="l"/>
            <a:pathLst>
              <a:path h="7426422" w="15560123">
                <a:moveTo>
                  <a:pt x="0" y="0"/>
                </a:moveTo>
                <a:lnTo>
                  <a:pt x="15560122" y="0"/>
                </a:lnTo>
                <a:lnTo>
                  <a:pt x="15560122" y="7426422"/>
                </a:lnTo>
                <a:lnTo>
                  <a:pt x="0" y="7426422"/>
                </a:lnTo>
                <a:lnTo>
                  <a:pt x="0" y="0"/>
                </a:lnTo>
                <a:close/>
              </a:path>
            </a:pathLst>
          </a:custGeom>
          <a:blipFill>
            <a:blip r:embed="rId5"/>
            <a:stretch>
              <a:fillRect l="0" t="0" r="0" b="0"/>
            </a:stretch>
          </a:blipFill>
        </p:spPr>
      </p:sp>
      <p:sp>
        <p:nvSpPr>
          <p:cNvPr name="TextBox 6" id="6"/>
          <p:cNvSpPr txBox="true"/>
          <p:nvPr/>
        </p:nvSpPr>
        <p:spPr>
          <a:xfrm rot="0">
            <a:off x="6136531" y="8935305"/>
            <a:ext cx="6014939"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reserved seats view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6473" y="1365791"/>
            <a:ext cx="15915054" cy="7555418"/>
          </a:xfrm>
          <a:custGeom>
            <a:avLst/>
            <a:gdLst/>
            <a:ahLst/>
            <a:cxnLst/>
            <a:rect r="r" b="b" t="t" l="l"/>
            <a:pathLst>
              <a:path h="7555418" w="15915054">
                <a:moveTo>
                  <a:pt x="0" y="0"/>
                </a:moveTo>
                <a:lnTo>
                  <a:pt x="15915054" y="0"/>
                </a:lnTo>
                <a:lnTo>
                  <a:pt x="15915054" y="7555418"/>
                </a:lnTo>
                <a:lnTo>
                  <a:pt x="0" y="7555418"/>
                </a:lnTo>
                <a:lnTo>
                  <a:pt x="0" y="0"/>
                </a:lnTo>
                <a:close/>
              </a:path>
            </a:pathLst>
          </a:custGeom>
          <a:blipFill>
            <a:blip r:embed="rId5"/>
            <a:stretch>
              <a:fillRect l="0" t="0" r="0" b="0"/>
            </a:stretch>
          </a:blipFill>
        </p:spPr>
      </p:sp>
      <p:sp>
        <p:nvSpPr>
          <p:cNvPr name="TextBox 6" id="6"/>
          <p:cNvSpPr txBox="true"/>
          <p:nvPr/>
        </p:nvSpPr>
        <p:spPr>
          <a:xfrm rot="0">
            <a:off x="7016899" y="9191625"/>
            <a:ext cx="4254203"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Movie trailer view</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0007" y="1386454"/>
            <a:ext cx="15467986" cy="7514091"/>
          </a:xfrm>
          <a:custGeom>
            <a:avLst/>
            <a:gdLst/>
            <a:ahLst/>
            <a:cxnLst/>
            <a:rect r="r" b="b" t="t" l="l"/>
            <a:pathLst>
              <a:path h="7514091" w="15467986">
                <a:moveTo>
                  <a:pt x="0" y="0"/>
                </a:moveTo>
                <a:lnTo>
                  <a:pt x="15467986" y="0"/>
                </a:lnTo>
                <a:lnTo>
                  <a:pt x="15467986" y="7514092"/>
                </a:lnTo>
                <a:lnTo>
                  <a:pt x="0" y="7514092"/>
                </a:lnTo>
                <a:lnTo>
                  <a:pt x="0" y="0"/>
                </a:lnTo>
                <a:close/>
              </a:path>
            </a:pathLst>
          </a:custGeom>
          <a:blipFill>
            <a:blip r:embed="rId5"/>
            <a:stretch>
              <a:fillRect l="0" t="0" r="0" b="0"/>
            </a:stretch>
          </a:blipFill>
        </p:spPr>
      </p:sp>
      <p:sp>
        <p:nvSpPr>
          <p:cNvPr name="TextBox 6" id="6"/>
          <p:cNvSpPr txBox="true"/>
          <p:nvPr/>
        </p:nvSpPr>
        <p:spPr>
          <a:xfrm rot="0">
            <a:off x="6118572" y="9191625"/>
            <a:ext cx="6050856"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Admin Events home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2790" y="1403545"/>
            <a:ext cx="15782420" cy="7479911"/>
          </a:xfrm>
          <a:custGeom>
            <a:avLst/>
            <a:gdLst/>
            <a:ahLst/>
            <a:cxnLst/>
            <a:rect r="r" b="b" t="t" l="l"/>
            <a:pathLst>
              <a:path h="7479911" w="15782420">
                <a:moveTo>
                  <a:pt x="0" y="0"/>
                </a:moveTo>
                <a:lnTo>
                  <a:pt x="15782420" y="0"/>
                </a:lnTo>
                <a:lnTo>
                  <a:pt x="15782420" y="7479910"/>
                </a:lnTo>
                <a:lnTo>
                  <a:pt x="0" y="7479910"/>
                </a:lnTo>
                <a:lnTo>
                  <a:pt x="0" y="0"/>
                </a:lnTo>
                <a:close/>
              </a:path>
            </a:pathLst>
          </a:custGeom>
          <a:blipFill>
            <a:blip r:embed="rId5"/>
            <a:stretch>
              <a:fillRect l="0" t="0" r="0" b="0"/>
            </a:stretch>
          </a:blipFill>
        </p:spPr>
      </p:sp>
      <p:sp>
        <p:nvSpPr>
          <p:cNvPr name="TextBox 6" id="6"/>
          <p:cNvSpPr txBox="true"/>
          <p:nvPr/>
        </p:nvSpPr>
        <p:spPr>
          <a:xfrm rot="0">
            <a:off x="7577584" y="8935305"/>
            <a:ext cx="3132832"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Event details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0384" y="1402711"/>
            <a:ext cx="15807233" cy="7481579"/>
          </a:xfrm>
          <a:custGeom>
            <a:avLst/>
            <a:gdLst/>
            <a:ahLst/>
            <a:cxnLst/>
            <a:rect r="r" b="b" t="t" l="l"/>
            <a:pathLst>
              <a:path h="7481579" w="15807233">
                <a:moveTo>
                  <a:pt x="0" y="0"/>
                </a:moveTo>
                <a:lnTo>
                  <a:pt x="15807232" y="0"/>
                </a:lnTo>
                <a:lnTo>
                  <a:pt x="15807232" y="7481578"/>
                </a:lnTo>
                <a:lnTo>
                  <a:pt x="0" y="7481578"/>
                </a:lnTo>
                <a:lnTo>
                  <a:pt x="0" y="0"/>
                </a:lnTo>
                <a:close/>
              </a:path>
            </a:pathLst>
          </a:custGeom>
          <a:blipFill>
            <a:blip r:embed="rId5"/>
            <a:stretch>
              <a:fillRect l="0" t="0" r="0" b="0"/>
            </a:stretch>
          </a:blipFill>
        </p:spPr>
      </p:sp>
      <p:sp>
        <p:nvSpPr>
          <p:cNvPr name="TextBox 6" id="6"/>
          <p:cNvSpPr txBox="true"/>
          <p:nvPr/>
        </p:nvSpPr>
        <p:spPr>
          <a:xfrm rot="0">
            <a:off x="6935738" y="8935305"/>
            <a:ext cx="4416524"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Create event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76241" y="1385964"/>
            <a:ext cx="15535518" cy="7515073"/>
          </a:xfrm>
          <a:custGeom>
            <a:avLst/>
            <a:gdLst/>
            <a:ahLst/>
            <a:cxnLst/>
            <a:rect r="r" b="b" t="t" l="l"/>
            <a:pathLst>
              <a:path h="7515073" w="15535518">
                <a:moveTo>
                  <a:pt x="0" y="0"/>
                </a:moveTo>
                <a:lnTo>
                  <a:pt x="15535518" y="0"/>
                </a:lnTo>
                <a:lnTo>
                  <a:pt x="15535518" y="7515072"/>
                </a:lnTo>
                <a:lnTo>
                  <a:pt x="0" y="7515072"/>
                </a:lnTo>
                <a:lnTo>
                  <a:pt x="0" y="0"/>
                </a:lnTo>
                <a:close/>
              </a:path>
            </a:pathLst>
          </a:custGeom>
          <a:blipFill>
            <a:blip r:embed="rId5"/>
            <a:stretch>
              <a:fillRect l="0" t="0" r="0" b="0"/>
            </a:stretch>
          </a:blipFill>
        </p:spPr>
      </p:sp>
      <p:sp>
        <p:nvSpPr>
          <p:cNvPr name="TextBox 6" id="6"/>
          <p:cNvSpPr txBox="true"/>
          <p:nvPr/>
        </p:nvSpPr>
        <p:spPr>
          <a:xfrm rot="0">
            <a:off x="5962104" y="9191625"/>
            <a:ext cx="6363792"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Adding dynamic form field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61389" y="1201317"/>
            <a:ext cx="15965221" cy="7884366"/>
          </a:xfrm>
          <a:custGeom>
            <a:avLst/>
            <a:gdLst/>
            <a:ahLst/>
            <a:cxnLst/>
            <a:rect r="r" b="b" t="t" l="l"/>
            <a:pathLst>
              <a:path h="7884366" w="15965221">
                <a:moveTo>
                  <a:pt x="0" y="0"/>
                </a:moveTo>
                <a:lnTo>
                  <a:pt x="15965222" y="0"/>
                </a:lnTo>
                <a:lnTo>
                  <a:pt x="15965222" y="7884366"/>
                </a:lnTo>
                <a:lnTo>
                  <a:pt x="0" y="7884366"/>
                </a:lnTo>
                <a:lnTo>
                  <a:pt x="0" y="0"/>
                </a:lnTo>
                <a:close/>
              </a:path>
            </a:pathLst>
          </a:custGeom>
          <a:blipFill>
            <a:blip r:embed="rId5"/>
            <a:stretch>
              <a:fillRect l="-2289" t="0" r="-2289" b="0"/>
            </a:stretch>
          </a:blipFill>
        </p:spPr>
      </p:sp>
      <p:sp>
        <p:nvSpPr>
          <p:cNvPr name="TextBox 6" id="6"/>
          <p:cNvSpPr txBox="true"/>
          <p:nvPr/>
        </p:nvSpPr>
        <p:spPr>
          <a:xfrm rot="0">
            <a:off x="6816278" y="9191625"/>
            <a:ext cx="4655443"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Summary /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0455" y="1524668"/>
            <a:ext cx="15347089" cy="7237663"/>
          </a:xfrm>
          <a:custGeom>
            <a:avLst/>
            <a:gdLst/>
            <a:ahLst/>
            <a:cxnLst/>
            <a:rect r="r" b="b" t="t" l="l"/>
            <a:pathLst>
              <a:path h="7237663" w="15347089">
                <a:moveTo>
                  <a:pt x="0" y="0"/>
                </a:moveTo>
                <a:lnTo>
                  <a:pt x="15347090" y="0"/>
                </a:lnTo>
                <a:lnTo>
                  <a:pt x="15347090" y="7237664"/>
                </a:lnTo>
                <a:lnTo>
                  <a:pt x="0" y="7237664"/>
                </a:lnTo>
                <a:lnTo>
                  <a:pt x="0" y="0"/>
                </a:lnTo>
                <a:close/>
              </a:path>
            </a:pathLst>
          </a:custGeom>
          <a:blipFill>
            <a:blip r:embed="rId5"/>
            <a:stretch>
              <a:fillRect l="0" t="0" r="0" b="0"/>
            </a:stretch>
          </a:blipFill>
        </p:spPr>
      </p:sp>
      <p:sp>
        <p:nvSpPr>
          <p:cNvPr name="TextBox 6" id="6"/>
          <p:cNvSpPr txBox="true"/>
          <p:nvPr/>
        </p:nvSpPr>
        <p:spPr>
          <a:xfrm rot="0">
            <a:off x="6478042" y="8935305"/>
            <a:ext cx="5331916"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registration Page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52559" y="1540030"/>
            <a:ext cx="15382882" cy="7206941"/>
          </a:xfrm>
          <a:custGeom>
            <a:avLst/>
            <a:gdLst/>
            <a:ahLst/>
            <a:cxnLst/>
            <a:rect r="r" b="b" t="t" l="l"/>
            <a:pathLst>
              <a:path h="7206941" w="15382882">
                <a:moveTo>
                  <a:pt x="0" y="0"/>
                </a:moveTo>
                <a:lnTo>
                  <a:pt x="15382882" y="0"/>
                </a:lnTo>
                <a:lnTo>
                  <a:pt x="15382882" y="7206940"/>
                </a:lnTo>
                <a:lnTo>
                  <a:pt x="0" y="7206940"/>
                </a:lnTo>
                <a:lnTo>
                  <a:pt x="0" y="0"/>
                </a:lnTo>
                <a:close/>
              </a:path>
            </a:pathLst>
          </a:custGeom>
          <a:blipFill>
            <a:blip r:embed="rId5"/>
            <a:stretch>
              <a:fillRect l="0" t="0" r="0" b="0"/>
            </a:stretch>
          </a:blipFill>
        </p:spPr>
      </p:sp>
      <p:sp>
        <p:nvSpPr>
          <p:cNvPr name="TextBox 6" id="6"/>
          <p:cNvSpPr txBox="true"/>
          <p:nvPr/>
        </p:nvSpPr>
        <p:spPr>
          <a:xfrm rot="0">
            <a:off x="7303194" y="8935305"/>
            <a:ext cx="3681611"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login Page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4787" y="1555224"/>
            <a:ext cx="15398426" cy="7176551"/>
          </a:xfrm>
          <a:custGeom>
            <a:avLst/>
            <a:gdLst/>
            <a:ahLst/>
            <a:cxnLst/>
            <a:rect r="r" b="b" t="t" l="l"/>
            <a:pathLst>
              <a:path h="7176551" w="15398426">
                <a:moveTo>
                  <a:pt x="0" y="0"/>
                </a:moveTo>
                <a:lnTo>
                  <a:pt x="15398426" y="0"/>
                </a:lnTo>
                <a:lnTo>
                  <a:pt x="15398426" y="7176552"/>
                </a:lnTo>
                <a:lnTo>
                  <a:pt x="0" y="7176552"/>
                </a:lnTo>
                <a:lnTo>
                  <a:pt x="0" y="0"/>
                </a:lnTo>
                <a:close/>
              </a:path>
            </a:pathLst>
          </a:custGeom>
          <a:blipFill>
            <a:blip r:embed="rId5"/>
            <a:stretch>
              <a:fillRect l="0" t="0" r="0" b="0"/>
            </a:stretch>
          </a:blipFill>
        </p:spPr>
      </p:sp>
      <p:sp>
        <p:nvSpPr>
          <p:cNvPr name="TextBox 6" id="6"/>
          <p:cNvSpPr txBox="true"/>
          <p:nvPr/>
        </p:nvSpPr>
        <p:spPr>
          <a:xfrm rot="0">
            <a:off x="6432798" y="8935305"/>
            <a:ext cx="5422404"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movie home Page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367511" y="914400"/>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ABSTRACT</a:t>
            </a:r>
          </a:p>
        </p:txBody>
      </p:sp>
      <p:sp>
        <p:nvSpPr>
          <p:cNvPr name="TextBox 5" id="5"/>
          <p:cNvSpPr txBox="true"/>
          <p:nvPr/>
        </p:nvSpPr>
        <p:spPr>
          <a:xfrm rot="0">
            <a:off x="1786153" y="2414822"/>
            <a:ext cx="15473147" cy="6687406"/>
          </a:xfrm>
          <a:prstGeom prst="rect">
            <a:avLst/>
          </a:prstGeom>
        </p:spPr>
        <p:txBody>
          <a:bodyPr anchor="t" rtlCol="false" tIns="0" lIns="0" bIns="0" rIns="0">
            <a:spAutoFit/>
          </a:bodyPr>
          <a:lstStyle/>
          <a:p>
            <a:pPr algn="just">
              <a:lnSpc>
                <a:spcPts val="3874"/>
              </a:lnSpc>
            </a:pPr>
            <a:r>
              <a:rPr lang="en-US" sz="2807" spc="275">
                <a:solidFill>
                  <a:srgbClr val="231F20"/>
                </a:solidFill>
                <a:latin typeface="DM Sans"/>
              </a:rPr>
              <a:t>The Multi-User Movie and Event Ticket Booking Application is a sophisticated platform that streamlines the process of booking movie tickets across theaters. It caters to both regular users and administrators, featuring a comprehensive database schema for secure authentication and efficient management. The Flask API, with endpoints for authentication, theater management, and more, serves as the backbone. Role-based access control ensures security, and the interface is designed for clarity. The technology stack includes Vue.js, Flask, HTML, CSS, Bootstrap, Redis, Celery, Chart.js, JWT, and SQLite. Admins can manage theaters and movies with multilingual support, and users can easily reserve multiple tickets. The system supports CSV exports of theater details, and overall, it provides a modular, user-friendly platform with secure interactions, efficient management, and customization options.</a:t>
            </a:r>
          </a:p>
          <a:p>
            <a:pPr algn="ctr" marL="0" indent="0" lvl="0">
              <a:lnSpc>
                <a:spcPts val="3874"/>
              </a:lnSpc>
              <a:spcBef>
                <a:spcPct val="0"/>
              </a:spcBef>
            </a:pP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27132" y="1367746"/>
            <a:ext cx="16033736" cy="7551509"/>
          </a:xfrm>
          <a:custGeom>
            <a:avLst/>
            <a:gdLst/>
            <a:ahLst/>
            <a:cxnLst/>
            <a:rect r="r" b="b" t="t" l="l"/>
            <a:pathLst>
              <a:path h="7551509" w="16033736">
                <a:moveTo>
                  <a:pt x="0" y="0"/>
                </a:moveTo>
                <a:lnTo>
                  <a:pt x="16033736" y="0"/>
                </a:lnTo>
                <a:lnTo>
                  <a:pt x="16033736" y="7551508"/>
                </a:lnTo>
                <a:lnTo>
                  <a:pt x="0" y="7551508"/>
                </a:lnTo>
                <a:lnTo>
                  <a:pt x="0" y="0"/>
                </a:lnTo>
                <a:close/>
              </a:path>
            </a:pathLst>
          </a:custGeom>
          <a:blipFill>
            <a:blip r:embed="rId5"/>
            <a:stretch>
              <a:fillRect l="0" t="0" r="0" b="0"/>
            </a:stretch>
          </a:blipFill>
        </p:spPr>
      </p:sp>
      <p:sp>
        <p:nvSpPr>
          <p:cNvPr name="TextBox 6" id="6"/>
          <p:cNvSpPr txBox="true"/>
          <p:nvPr/>
        </p:nvSpPr>
        <p:spPr>
          <a:xfrm rot="0">
            <a:off x="5059103" y="9191625"/>
            <a:ext cx="7744123"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movie ticket booking page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27697" y="1028700"/>
            <a:ext cx="15832606" cy="7407917"/>
          </a:xfrm>
          <a:custGeom>
            <a:avLst/>
            <a:gdLst/>
            <a:ahLst/>
            <a:cxnLst/>
            <a:rect r="r" b="b" t="t" l="l"/>
            <a:pathLst>
              <a:path h="7407917" w="15832606">
                <a:moveTo>
                  <a:pt x="0" y="0"/>
                </a:moveTo>
                <a:lnTo>
                  <a:pt x="15832606" y="0"/>
                </a:lnTo>
                <a:lnTo>
                  <a:pt x="15832606" y="7407917"/>
                </a:lnTo>
                <a:lnTo>
                  <a:pt x="0" y="7407917"/>
                </a:lnTo>
                <a:lnTo>
                  <a:pt x="0" y="0"/>
                </a:lnTo>
                <a:close/>
              </a:path>
            </a:pathLst>
          </a:custGeom>
          <a:blipFill>
            <a:blip r:embed="rId5"/>
            <a:stretch>
              <a:fillRect l="0" t="0" r="0" b="0"/>
            </a:stretch>
          </a:blipFill>
        </p:spPr>
      </p:sp>
      <p:sp>
        <p:nvSpPr>
          <p:cNvPr name="TextBox 6" id="6"/>
          <p:cNvSpPr txBox="true"/>
          <p:nvPr/>
        </p:nvSpPr>
        <p:spPr>
          <a:xfrm rot="0">
            <a:off x="6475661" y="8678986"/>
            <a:ext cx="5336679"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event home Page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15659381" cy="7438206"/>
          </a:xfrm>
          <a:custGeom>
            <a:avLst/>
            <a:gdLst/>
            <a:ahLst/>
            <a:cxnLst/>
            <a:rect r="r" b="b" t="t" l="l"/>
            <a:pathLst>
              <a:path h="7438206" w="15659381">
                <a:moveTo>
                  <a:pt x="0" y="0"/>
                </a:moveTo>
                <a:lnTo>
                  <a:pt x="15659381" y="0"/>
                </a:lnTo>
                <a:lnTo>
                  <a:pt x="15659381" y="7438206"/>
                </a:lnTo>
                <a:lnTo>
                  <a:pt x="0" y="7438206"/>
                </a:lnTo>
                <a:lnTo>
                  <a:pt x="0" y="0"/>
                </a:lnTo>
                <a:close/>
              </a:path>
            </a:pathLst>
          </a:custGeom>
          <a:blipFill>
            <a:blip r:embed="rId5"/>
            <a:stretch>
              <a:fillRect l="0" t="0" r="0" b="0"/>
            </a:stretch>
          </a:blipFill>
        </p:spPr>
      </p:sp>
      <p:sp>
        <p:nvSpPr>
          <p:cNvPr name="TextBox 6" id="6"/>
          <p:cNvSpPr txBox="true"/>
          <p:nvPr/>
        </p:nvSpPr>
        <p:spPr>
          <a:xfrm rot="0">
            <a:off x="6014244" y="8678986"/>
            <a:ext cx="6259513"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booking history Page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3736" y="1453584"/>
            <a:ext cx="15740529" cy="7379832"/>
          </a:xfrm>
          <a:custGeom>
            <a:avLst/>
            <a:gdLst/>
            <a:ahLst/>
            <a:cxnLst/>
            <a:rect r="r" b="b" t="t" l="l"/>
            <a:pathLst>
              <a:path h="7379832" w="15740529">
                <a:moveTo>
                  <a:pt x="0" y="0"/>
                </a:moveTo>
                <a:lnTo>
                  <a:pt x="15740528" y="0"/>
                </a:lnTo>
                <a:lnTo>
                  <a:pt x="15740528" y="7379832"/>
                </a:lnTo>
                <a:lnTo>
                  <a:pt x="0" y="7379832"/>
                </a:lnTo>
                <a:lnTo>
                  <a:pt x="0" y="0"/>
                </a:lnTo>
                <a:close/>
              </a:path>
            </a:pathLst>
          </a:custGeom>
          <a:blipFill>
            <a:blip r:embed="rId5"/>
            <a:stretch>
              <a:fillRect l="0" t="0" r="0" b="0"/>
            </a:stretch>
          </a:blipFill>
        </p:spPr>
      </p:sp>
      <p:sp>
        <p:nvSpPr>
          <p:cNvPr name="TextBox 6" id="6"/>
          <p:cNvSpPr txBox="true"/>
          <p:nvPr/>
        </p:nvSpPr>
        <p:spPr>
          <a:xfrm rot="0">
            <a:off x="6800900" y="8935305"/>
            <a:ext cx="4686201"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Event booking Page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627959" y="-9537683"/>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929899" y="5911807"/>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273348"/>
            <a:ext cx="15997351" cy="7629068"/>
          </a:xfrm>
          <a:custGeom>
            <a:avLst/>
            <a:gdLst/>
            <a:ahLst/>
            <a:cxnLst/>
            <a:rect r="r" b="b" t="t" l="l"/>
            <a:pathLst>
              <a:path h="7629068" w="15997351">
                <a:moveTo>
                  <a:pt x="0" y="0"/>
                </a:moveTo>
                <a:lnTo>
                  <a:pt x="15997351" y="0"/>
                </a:lnTo>
                <a:lnTo>
                  <a:pt x="15997351" y="7629068"/>
                </a:lnTo>
                <a:lnTo>
                  <a:pt x="0" y="7629068"/>
                </a:lnTo>
                <a:lnTo>
                  <a:pt x="0" y="0"/>
                </a:lnTo>
                <a:close/>
              </a:path>
            </a:pathLst>
          </a:custGeom>
          <a:blipFill>
            <a:blip r:embed="rId5"/>
            <a:stretch>
              <a:fillRect l="0" t="0" r="0" b="0"/>
            </a:stretch>
          </a:blipFill>
        </p:spPr>
      </p:sp>
      <p:sp>
        <p:nvSpPr>
          <p:cNvPr name="TextBox 6" id="6"/>
          <p:cNvSpPr txBox="true"/>
          <p:nvPr/>
        </p:nvSpPr>
        <p:spPr>
          <a:xfrm rot="0">
            <a:off x="5017053" y="8935305"/>
            <a:ext cx="8020645" cy="579314"/>
          </a:xfrm>
          <a:prstGeom prst="rect">
            <a:avLst/>
          </a:prstGeom>
        </p:spPr>
        <p:txBody>
          <a:bodyPr anchor="t" rtlCol="false" tIns="0" lIns="0" bIns="0" rIns="0">
            <a:spAutoFit/>
          </a:bodyPr>
          <a:lstStyle/>
          <a:p>
            <a:pPr algn="ctr">
              <a:lnSpc>
                <a:spcPts val="4703"/>
              </a:lnSpc>
              <a:spcBef>
                <a:spcPct val="0"/>
              </a:spcBef>
            </a:pPr>
            <a:r>
              <a:rPr lang="en-US" sz="3408" spc="334">
                <a:solidFill>
                  <a:srgbClr val="000000"/>
                </a:solidFill>
                <a:latin typeface="DM Sans"/>
              </a:rPr>
              <a:t>User event history bookings Page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6911408">
            <a:off x="-7308314" y="-9059123"/>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901031">
            <a:off x="12819976" y="7041802"/>
            <a:ext cx="12102934" cy="12419055"/>
          </a:xfrm>
          <a:custGeom>
            <a:avLst/>
            <a:gdLst/>
            <a:ahLst/>
            <a:cxnLst/>
            <a:rect r="r" b="b" t="t" l="l"/>
            <a:pathLst>
              <a:path h="12419055" w="12102934">
                <a:moveTo>
                  <a:pt x="0" y="0"/>
                </a:moveTo>
                <a:lnTo>
                  <a:pt x="12102934" y="0"/>
                </a:lnTo>
                <a:lnTo>
                  <a:pt x="12102934" y="12419056"/>
                </a:lnTo>
                <a:lnTo>
                  <a:pt x="0" y="12419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CONCLUSION</a:t>
            </a:r>
          </a:p>
        </p:txBody>
      </p:sp>
      <p:sp>
        <p:nvSpPr>
          <p:cNvPr name="TextBox 6" id="6"/>
          <p:cNvSpPr txBox="true"/>
          <p:nvPr/>
        </p:nvSpPr>
        <p:spPr>
          <a:xfrm rot="0">
            <a:off x="3793461" y="7488242"/>
            <a:ext cx="2302097" cy="6096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Ceo Of Ingoude Company</a:t>
            </a:r>
          </a:p>
        </p:txBody>
      </p:sp>
      <p:sp>
        <p:nvSpPr>
          <p:cNvPr name="TextBox 7" id="7"/>
          <p:cNvSpPr txBox="true"/>
          <p:nvPr/>
        </p:nvSpPr>
        <p:spPr>
          <a:xfrm rot="0">
            <a:off x="2710840" y="3356821"/>
            <a:ext cx="13250897" cy="4436221"/>
          </a:xfrm>
          <a:prstGeom prst="rect">
            <a:avLst/>
          </a:prstGeom>
        </p:spPr>
        <p:txBody>
          <a:bodyPr anchor="t" rtlCol="false" tIns="0" lIns="0" bIns="0" rIns="0">
            <a:spAutoFit/>
          </a:bodyPr>
          <a:lstStyle/>
          <a:p>
            <a:pPr algn="just">
              <a:lnSpc>
                <a:spcPts val="4422"/>
              </a:lnSpc>
              <a:spcBef>
                <a:spcPct val="0"/>
              </a:spcBef>
            </a:pPr>
            <a:r>
              <a:rPr lang="en-US" sz="3205" spc="314">
                <a:solidFill>
                  <a:srgbClr val="000000"/>
                </a:solidFill>
                <a:latin typeface="DM Sans"/>
              </a:rPr>
              <a:t>The development of the Multi-User Movie &amp; Event Ticket Booking Application has been a significant endeavour that aimed to revolutionize the way moviegoers’ access and book movie tickets. The project successfully achieved its objectives, resulting in a comprehensive platform that enhances the movie-going experience, ensures secure user interactions, and simplifies theatre and movie management and event management.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99999">
            <a:off x="-3917538" y="-6542150"/>
            <a:ext cx="7835077" cy="10939025"/>
          </a:xfrm>
          <a:custGeom>
            <a:avLst/>
            <a:gdLst/>
            <a:ahLst/>
            <a:cxnLst/>
            <a:rect r="r" b="b" t="t" l="l"/>
            <a:pathLst>
              <a:path h="10939025" w="7835077">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419242" y="1495988"/>
            <a:ext cx="8828850" cy="7295024"/>
          </a:xfrm>
          <a:custGeom>
            <a:avLst/>
            <a:gdLst/>
            <a:ahLst/>
            <a:cxnLst/>
            <a:rect r="r" b="b" t="t" l="l"/>
            <a:pathLst>
              <a:path h="7295024" w="8828850">
                <a:moveTo>
                  <a:pt x="0" y="0"/>
                </a:moveTo>
                <a:lnTo>
                  <a:pt x="8828849" y="0"/>
                </a:lnTo>
                <a:lnTo>
                  <a:pt x="8828849" y="7295024"/>
                </a:lnTo>
                <a:lnTo>
                  <a:pt x="0" y="7295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80377">
            <a:off x="11489825" y="6922643"/>
            <a:ext cx="12102934" cy="12419055"/>
          </a:xfrm>
          <a:custGeom>
            <a:avLst/>
            <a:gdLst/>
            <a:ahLst/>
            <a:cxnLst/>
            <a:rect r="r" b="b" t="t" l="l"/>
            <a:pathLst>
              <a:path h="12419055" w="12102934">
                <a:moveTo>
                  <a:pt x="0" y="0"/>
                </a:moveTo>
                <a:lnTo>
                  <a:pt x="12102933" y="0"/>
                </a:lnTo>
                <a:lnTo>
                  <a:pt x="12102933" y="12419055"/>
                </a:lnTo>
                <a:lnTo>
                  <a:pt x="0" y="12419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INTRODUCTION</a:t>
            </a:r>
          </a:p>
        </p:txBody>
      </p:sp>
      <p:sp>
        <p:nvSpPr>
          <p:cNvPr name="TextBox 5" id="5"/>
          <p:cNvSpPr txBox="true"/>
          <p:nvPr/>
        </p:nvSpPr>
        <p:spPr>
          <a:xfrm rot="0">
            <a:off x="8005441"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Drew Holloway</a:t>
            </a:r>
          </a:p>
        </p:txBody>
      </p:sp>
      <p:sp>
        <p:nvSpPr>
          <p:cNvPr name="TextBox 6" id="6"/>
          <p:cNvSpPr txBox="true"/>
          <p:nvPr/>
        </p:nvSpPr>
        <p:spPr>
          <a:xfrm rot="0">
            <a:off x="12294659"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Remy Marsh</a:t>
            </a:r>
          </a:p>
        </p:txBody>
      </p:sp>
      <p:sp>
        <p:nvSpPr>
          <p:cNvPr name="TextBox 7" id="7"/>
          <p:cNvSpPr txBox="true"/>
          <p:nvPr/>
        </p:nvSpPr>
        <p:spPr>
          <a:xfrm rot="0">
            <a:off x="12104005" y="7488242"/>
            <a:ext cx="2302097" cy="6096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Ceo Of Ingoude Company</a:t>
            </a:r>
          </a:p>
        </p:txBody>
      </p:sp>
      <p:sp>
        <p:nvSpPr>
          <p:cNvPr name="TextBox 8" id="8"/>
          <p:cNvSpPr txBox="true"/>
          <p:nvPr/>
        </p:nvSpPr>
        <p:spPr>
          <a:xfrm rot="0">
            <a:off x="1375857" y="3072802"/>
            <a:ext cx="15473147" cy="5729697"/>
          </a:xfrm>
          <a:prstGeom prst="rect">
            <a:avLst/>
          </a:prstGeom>
        </p:spPr>
        <p:txBody>
          <a:bodyPr anchor="t" rtlCol="false" tIns="0" lIns="0" bIns="0" rIns="0">
            <a:spAutoFit/>
          </a:bodyPr>
          <a:lstStyle/>
          <a:p>
            <a:pPr algn="just">
              <a:lnSpc>
                <a:spcPts val="3874"/>
              </a:lnSpc>
            </a:pPr>
            <a:r>
              <a:rPr lang="en-US" sz="2807" spc="275">
                <a:solidFill>
                  <a:srgbClr val="231F20"/>
                </a:solidFill>
                <a:latin typeface="DM Sans"/>
              </a:rPr>
              <a:t>The Multi-User Event and Movie Booking Application is a comprehensive platform that seamlessly integrates the booking process for both movies and various events across different venues. This user-friendly application is designed to cater to the needs of both regular users and administrators, providing efficient management of movie bookings, event reservations, venue details, and show schedules. With its intuitive interface and robust features, this app aims to enhance the overall experience of users, offering a one-stop solution for booking tickets to movies and diverse events. Whether it's a blockbuster film or a live concert, users can easily navigate through the app to secure their bookings and enjoy a seamless entertainment experience.</a:t>
            </a:r>
          </a:p>
          <a:p>
            <a:pPr algn="just">
              <a:lnSpc>
                <a:spcPts val="3874"/>
              </a:lnSpc>
            </a:pPr>
          </a:p>
          <a:p>
            <a:pPr algn="ctr" marL="0" indent="0" lvl="0">
              <a:lnSpc>
                <a:spcPts val="387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536855" y="1747188"/>
            <a:ext cx="6722445" cy="6604141"/>
          </a:xfrm>
          <a:custGeom>
            <a:avLst/>
            <a:gdLst/>
            <a:ahLst/>
            <a:cxnLst/>
            <a:rect r="r" b="b" t="t" l="l"/>
            <a:pathLst>
              <a:path h="6604141" w="6722445">
                <a:moveTo>
                  <a:pt x="0" y="0"/>
                </a:moveTo>
                <a:lnTo>
                  <a:pt x="6722445" y="0"/>
                </a:lnTo>
                <a:lnTo>
                  <a:pt x="6722445" y="6604142"/>
                </a:lnTo>
                <a:lnTo>
                  <a:pt x="0" y="6604142"/>
                </a:lnTo>
                <a:lnTo>
                  <a:pt x="0" y="0"/>
                </a:lnTo>
                <a:close/>
              </a:path>
            </a:pathLst>
          </a:custGeom>
          <a:blipFill>
            <a:blip r:embed="rId5"/>
            <a:stretch>
              <a:fillRect l="0" t="0" r="0" b="0"/>
            </a:stretch>
          </a:blipFill>
        </p:spPr>
      </p:sp>
      <p:sp>
        <p:nvSpPr>
          <p:cNvPr name="TextBox 6" id="6"/>
          <p:cNvSpPr txBox="true"/>
          <p:nvPr/>
        </p:nvSpPr>
        <p:spPr>
          <a:xfrm rot="0">
            <a:off x="749712" y="1162050"/>
            <a:ext cx="9152913"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TECHNOLOGIES</a:t>
            </a:r>
          </a:p>
        </p:txBody>
      </p:sp>
      <p:sp>
        <p:nvSpPr>
          <p:cNvPr name="TextBox 7" id="7"/>
          <p:cNvSpPr txBox="true"/>
          <p:nvPr/>
        </p:nvSpPr>
        <p:spPr>
          <a:xfrm rot="0">
            <a:off x="1028700" y="2889292"/>
            <a:ext cx="4949849" cy="4750849"/>
          </a:xfrm>
          <a:prstGeom prst="rect">
            <a:avLst/>
          </a:prstGeom>
        </p:spPr>
        <p:txBody>
          <a:bodyPr anchor="t" rtlCol="false" tIns="0" lIns="0" bIns="0" rIns="0">
            <a:spAutoFit/>
          </a:bodyPr>
          <a:lstStyle/>
          <a:p>
            <a:pPr marL="735825" indent="-367912" lvl="1">
              <a:lnSpc>
                <a:spcPts val="4703"/>
              </a:lnSpc>
              <a:buFont typeface="Arial"/>
              <a:buChar char="•"/>
            </a:pPr>
            <a:r>
              <a:rPr lang="en-US" sz="3408" spc="334">
                <a:solidFill>
                  <a:srgbClr val="231F20"/>
                </a:solidFill>
                <a:latin typeface="DM Sans"/>
              </a:rPr>
              <a:t>·Vue.js</a:t>
            </a:r>
          </a:p>
          <a:p>
            <a:pPr marL="735825" indent="-367912" lvl="1">
              <a:lnSpc>
                <a:spcPts val="4703"/>
              </a:lnSpc>
              <a:buFont typeface="Arial"/>
              <a:buChar char="•"/>
            </a:pPr>
            <a:r>
              <a:rPr lang="en-US" sz="3408" spc="334">
                <a:solidFill>
                  <a:srgbClr val="231F20"/>
                </a:solidFill>
                <a:latin typeface="DM Sans"/>
              </a:rPr>
              <a:t>·Flask</a:t>
            </a:r>
          </a:p>
          <a:p>
            <a:pPr marL="735825" indent="-367912" lvl="1">
              <a:lnSpc>
                <a:spcPts val="4703"/>
              </a:lnSpc>
              <a:buFont typeface="Arial"/>
              <a:buChar char="•"/>
            </a:pPr>
            <a:r>
              <a:rPr lang="en-US" sz="3408" spc="334">
                <a:solidFill>
                  <a:srgbClr val="231F20"/>
                </a:solidFill>
                <a:latin typeface="DM Sans"/>
              </a:rPr>
              <a:t>·HTML</a:t>
            </a:r>
          </a:p>
          <a:p>
            <a:pPr marL="735825" indent="-367912" lvl="1">
              <a:lnSpc>
                <a:spcPts val="4703"/>
              </a:lnSpc>
              <a:buFont typeface="Arial"/>
              <a:buChar char="•"/>
            </a:pPr>
            <a:r>
              <a:rPr lang="en-US" sz="3408" spc="334">
                <a:solidFill>
                  <a:srgbClr val="231F20"/>
                </a:solidFill>
                <a:latin typeface="DM Sans"/>
              </a:rPr>
              <a:t>·CSS</a:t>
            </a:r>
          </a:p>
          <a:p>
            <a:pPr marL="735825" indent="-367912" lvl="1">
              <a:lnSpc>
                <a:spcPts val="4703"/>
              </a:lnSpc>
              <a:buFont typeface="Arial"/>
              <a:buChar char="•"/>
            </a:pPr>
            <a:r>
              <a:rPr lang="en-US" sz="3408" spc="334">
                <a:solidFill>
                  <a:srgbClr val="231F20"/>
                </a:solidFill>
                <a:latin typeface="DM Sans"/>
              </a:rPr>
              <a:t>·JavaScript</a:t>
            </a:r>
          </a:p>
          <a:p>
            <a:pPr marL="735825" indent="-367912" lvl="1">
              <a:lnSpc>
                <a:spcPts val="4703"/>
              </a:lnSpc>
              <a:buFont typeface="Arial"/>
              <a:buChar char="•"/>
            </a:pPr>
            <a:r>
              <a:rPr lang="en-US" sz="3408" spc="334">
                <a:solidFill>
                  <a:srgbClr val="231F20"/>
                </a:solidFill>
                <a:latin typeface="DM Sans"/>
              </a:rPr>
              <a:t>·Bootstrap</a:t>
            </a:r>
          </a:p>
          <a:p>
            <a:pPr marL="735825" indent="-367912" lvl="1">
              <a:lnSpc>
                <a:spcPts val="4703"/>
              </a:lnSpc>
              <a:buFont typeface="Arial"/>
              <a:buChar char="•"/>
            </a:pPr>
            <a:r>
              <a:rPr lang="en-US" sz="3408" spc="334">
                <a:solidFill>
                  <a:srgbClr val="231F20"/>
                </a:solidFill>
                <a:latin typeface="DM Sans"/>
              </a:rPr>
              <a:t>·Redis</a:t>
            </a:r>
          </a:p>
          <a:p>
            <a:pPr>
              <a:lnSpc>
                <a:spcPts val="4703"/>
              </a:lnSpc>
            </a:pPr>
          </a:p>
        </p:txBody>
      </p:sp>
      <p:sp>
        <p:nvSpPr>
          <p:cNvPr name="TextBox 8" id="8"/>
          <p:cNvSpPr txBox="true"/>
          <p:nvPr/>
        </p:nvSpPr>
        <p:spPr>
          <a:xfrm rot="0">
            <a:off x="4709289" y="2889292"/>
            <a:ext cx="4966438" cy="4147339"/>
          </a:xfrm>
          <a:prstGeom prst="rect">
            <a:avLst/>
          </a:prstGeom>
        </p:spPr>
        <p:txBody>
          <a:bodyPr anchor="t" rtlCol="false" tIns="0" lIns="0" bIns="0" rIns="0">
            <a:spAutoFit/>
          </a:bodyPr>
          <a:lstStyle/>
          <a:p>
            <a:pPr marL="738291" indent="-369146" lvl="1">
              <a:lnSpc>
                <a:spcPts val="4719"/>
              </a:lnSpc>
              <a:buFont typeface="Arial"/>
              <a:buChar char="•"/>
            </a:pPr>
            <a:r>
              <a:rPr lang="en-US" sz="3419" spc="335">
                <a:solidFill>
                  <a:srgbClr val="231F20"/>
                </a:solidFill>
                <a:latin typeface="DM Sans"/>
              </a:rPr>
              <a:t>·Celery</a:t>
            </a:r>
          </a:p>
          <a:p>
            <a:pPr marL="738291" indent="-369146" lvl="1">
              <a:lnSpc>
                <a:spcPts val="4719"/>
              </a:lnSpc>
              <a:buFont typeface="Arial"/>
              <a:buChar char="•"/>
            </a:pPr>
            <a:r>
              <a:rPr lang="en-US" sz="3419" spc="335">
                <a:solidFill>
                  <a:srgbClr val="231F20"/>
                </a:solidFill>
                <a:latin typeface="DM Sans"/>
              </a:rPr>
              <a:t>·Chart.js</a:t>
            </a:r>
          </a:p>
          <a:p>
            <a:pPr marL="738291" indent="-369146" lvl="1">
              <a:lnSpc>
                <a:spcPts val="4719"/>
              </a:lnSpc>
              <a:buFont typeface="Arial"/>
              <a:buChar char="•"/>
            </a:pPr>
            <a:r>
              <a:rPr lang="en-US" sz="3419" spc="335">
                <a:solidFill>
                  <a:srgbClr val="231F20"/>
                </a:solidFill>
                <a:latin typeface="DM Sans"/>
              </a:rPr>
              <a:t>·JWT</a:t>
            </a:r>
          </a:p>
          <a:p>
            <a:pPr marL="738291" indent="-369146" lvl="1">
              <a:lnSpc>
                <a:spcPts val="4719"/>
              </a:lnSpc>
              <a:buFont typeface="Arial"/>
              <a:buChar char="•"/>
            </a:pPr>
            <a:r>
              <a:rPr lang="en-US" sz="3419" spc="335">
                <a:solidFill>
                  <a:srgbClr val="231F20"/>
                </a:solidFill>
                <a:latin typeface="DM Sans"/>
              </a:rPr>
              <a:t>·RESTApi</a:t>
            </a:r>
          </a:p>
          <a:p>
            <a:pPr marL="738291" indent="-369146" lvl="1">
              <a:lnSpc>
                <a:spcPts val="4719"/>
              </a:lnSpc>
              <a:buFont typeface="Arial"/>
              <a:buChar char="•"/>
            </a:pPr>
            <a:r>
              <a:rPr lang="en-US" sz="3419" spc="335">
                <a:solidFill>
                  <a:srgbClr val="231F20"/>
                </a:solidFill>
                <a:latin typeface="DM Sans"/>
              </a:rPr>
              <a:t>·Node.js</a:t>
            </a:r>
          </a:p>
          <a:p>
            <a:pPr marL="738291" indent="-369146" lvl="1">
              <a:lnSpc>
                <a:spcPts val="4719"/>
              </a:lnSpc>
              <a:buFont typeface="Arial"/>
              <a:buChar char="•"/>
            </a:pPr>
            <a:r>
              <a:rPr lang="en-US" sz="3419" spc="335">
                <a:solidFill>
                  <a:srgbClr val="231F20"/>
                </a:solidFill>
                <a:latin typeface="DM Sans"/>
              </a:rPr>
              <a:t>·SQLite</a:t>
            </a:r>
          </a:p>
          <a:p>
            <a:pPr>
              <a:lnSpc>
                <a:spcPts val="47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155836" y="845244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703347" y="-4294755"/>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340580" y="86677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FEATURE</a:t>
            </a:r>
          </a:p>
        </p:txBody>
      </p:sp>
      <p:sp>
        <p:nvSpPr>
          <p:cNvPr name="Freeform 5" id="5"/>
          <p:cNvSpPr/>
          <p:nvPr/>
        </p:nvSpPr>
        <p:spPr>
          <a:xfrm flipH="false" flipV="false" rot="-8027523">
            <a:off x="15648832" y="7423721"/>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762581">
            <a:off x="-6988615" y="-948708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49007" y="3206940"/>
            <a:ext cx="7252544" cy="986066"/>
            <a:chOff x="0" y="0"/>
            <a:chExt cx="1031066" cy="140185"/>
          </a:xfrm>
        </p:grpSpPr>
        <p:sp>
          <p:nvSpPr>
            <p:cNvPr name="Freeform 8" id="8"/>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9" id="9"/>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Single Page Applications</a:t>
              </a:r>
            </a:p>
          </p:txBody>
        </p:sp>
      </p:grpSp>
      <p:grpSp>
        <p:nvGrpSpPr>
          <p:cNvPr name="Group 10" id="10"/>
          <p:cNvGrpSpPr/>
          <p:nvPr/>
        </p:nvGrpSpPr>
        <p:grpSpPr>
          <a:xfrm rot="0">
            <a:off x="9603173" y="3206940"/>
            <a:ext cx="7252544" cy="986066"/>
            <a:chOff x="0" y="0"/>
            <a:chExt cx="1031066" cy="140185"/>
          </a:xfrm>
        </p:grpSpPr>
        <p:sp>
          <p:nvSpPr>
            <p:cNvPr name="Freeform 11" id="11"/>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12" id="12"/>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Progressive Web Apps</a:t>
              </a:r>
            </a:p>
          </p:txBody>
        </p:sp>
      </p:grpSp>
      <p:grpSp>
        <p:nvGrpSpPr>
          <p:cNvPr name="Group 13" id="13"/>
          <p:cNvGrpSpPr/>
          <p:nvPr/>
        </p:nvGrpSpPr>
        <p:grpSpPr>
          <a:xfrm rot="0">
            <a:off x="1649007" y="5143500"/>
            <a:ext cx="7252544" cy="986066"/>
            <a:chOff x="0" y="0"/>
            <a:chExt cx="1031066" cy="140185"/>
          </a:xfrm>
        </p:grpSpPr>
        <p:sp>
          <p:nvSpPr>
            <p:cNvPr name="Freeform 14" id="14"/>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15" id="15"/>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Server Side Caching</a:t>
              </a:r>
            </a:p>
          </p:txBody>
        </p:sp>
      </p:grpSp>
      <p:grpSp>
        <p:nvGrpSpPr>
          <p:cNvPr name="Group 16" id="16"/>
          <p:cNvGrpSpPr/>
          <p:nvPr/>
        </p:nvGrpSpPr>
        <p:grpSpPr>
          <a:xfrm rot="0">
            <a:off x="9603173" y="5143500"/>
            <a:ext cx="7252544" cy="986066"/>
            <a:chOff x="0" y="0"/>
            <a:chExt cx="1031066" cy="140185"/>
          </a:xfrm>
        </p:grpSpPr>
        <p:sp>
          <p:nvSpPr>
            <p:cNvPr name="Freeform 17" id="17"/>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18" id="18"/>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Job Scheduling</a:t>
              </a:r>
            </a:p>
          </p:txBody>
        </p:sp>
      </p:grpSp>
      <p:grpSp>
        <p:nvGrpSpPr>
          <p:cNvPr name="Group 19" id="19"/>
          <p:cNvGrpSpPr/>
          <p:nvPr/>
        </p:nvGrpSpPr>
        <p:grpSpPr>
          <a:xfrm rot="0">
            <a:off x="1649007" y="7082066"/>
            <a:ext cx="7252544" cy="986066"/>
            <a:chOff x="0" y="0"/>
            <a:chExt cx="1031066" cy="140185"/>
          </a:xfrm>
        </p:grpSpPr>
        <p:sp>
          <p:nvSpPr>
            <p:cNvPr name="Freeform 20" id="20"/>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21" id="21"/>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Responsive Web Design</a:t>
              </a:r>
              <a:r>
                <a:rPr lang="en-US" sz="3399">
                  <a:solidFill>
                    <a:srgbClr val="000000"/>
                  </a:solidFill>
                  <a:latin typeface="Open Sauce Bold"/>
                </a:rPr>
                <a:t> </a:t>
              </a:r>
            </a:p>
          </p:txBody>
        </p:sp>
      </p:grpSp>
      <p:grpSp>
        <p:nvGrpSpPr>
          <p:cNvPr name="Group 22" id="22"/>
          <p:cNvGrpSpPr/>
          <p:nvPr/>
        </p:nvGrpSpPr>
        <p:grpSpPr>
          <a:xfrm rot="0">
            <a:off x="9603173" y="7082066"/>
            <a:ext cx="7252544" cy="986066"/>
            <a:chOff x="0" y="0"/>
            <a:chExt cx="1031066" cy="140185"/>
          </a:xfrm>
        </p:grpSpPr>
        <p:sp>
          <p:nvSpPr>
            <p:cNvPr name="Freeform 23" id="23"/>
            <p:cNvSpPr/>
            <p:nvPr/>
          </p:nvSpPr>
          <p:spPr>
            <a:xfrm flipH="false" flipV="false" rot="0">
              <a:off x="0" y="0"/>
              <a:ext cx="1031066" cy="140185"/>
            </a:xfrm>
            <a:custGeom>
              <a:avLst/>
              <a:gdLst/>
              <a:ahLst/>
              <a:cxnLst/>
              <a:rect r="r" b="b" t="t" l="l"/>
              <a:pathLst>
                <a:path h="140185" w="1031066">
                  <a:moveTo>
                    <a:pt x="70093" y="0"/>
                  </a:moveTo>
                  <a:lnTo>
                    <a:pt x="960973" y="0"/>
                  </a:lnTo>
                  <a:cubicBezTo>
                    <a:pt x="979563" y="0"/>
                    <a:pt x="997391" y="7385"/>
                    <a:pt x="1010536" y="20530"/>
                  </a:cubicBezTo>
                  <a:cubicBezTo>
                    <a:pt x="1023681" y="33675"/>
                    <a:pt x="1031066" y="51503"/>
                    <a:pt x="1031066" y="70093"/>
                  </a:cubicBezTo>
                  <a:lnTo>
                    <a:pt x="1031066" y="70093"/>
                  </a:lnTo>
                  <a:cubicBezTo>
                    <a:pt x="1031066" y="108804"/>
                    <a:pt x="999684" y="140185"/>
                    <a:pt x="960973" y="140185"/>
                  </a:cubicBezTo>
                  <a:lnTo>
                    <a:pt x="70093" y="140185"/>
                  </a:lnTo>
                  <a:cubicBezTo>
                    <a:pt x="31382" y="140185"/>
                    <a:pt x="0" y="108804"/>
                    <a:pt x="0" y="70093"/>
                  </a:cubicBezTo>
                  <a:lnTo>
                    <a:pt x="0" y="70093"/>
                  </a:lnTo>
                  <a:cubicBezTo>
                    <a:pt x="0" y="31382"/>
                    <a:pt x="31382" y="0"/>
                    <a:pt x="70093" y="0"/>
                  </a:cubicBezTo>
                  <a:close/>
                </a:path>
              </a:pathLst>
            </a:custGeom>
            <a:solidFill>
              <a:srgbClr val="CCCCCC"/>
            </a:solidFill>
          </p:spPr>
        </p:sp>
        <p:sp>
          <p:nvSpPr>
            <p:cNvPr name="TextBox 24" id="24"/>
            <p:cNvSpPr txBox="true"/>
            <p:nvPr/>
          </p:nvSpPr>
          <p:spPr>
            <a:xfrm>
              <a:off x="0" y="-38100"/>
              <a:ext cx="1031066" cy="178285"/>
            </a:xfrm>
            <a:prstGeom prst="rect">
              <a:avLst/>
            </a:prstGeom>
          </p:spPr>
          <p:txBody>
            <a:bodyPr anchor="ctr" rtlCol="false" tIns="50800" lIns="50800" bIns="50800" rIns="50800"/>
            <a:lstStyle/>
            <a:p>
              <a:pPr algn="ctr">
                <a:lnSpc>
                  <a:spcPts val="4419"/>
                </a:lnSpc>
              </a:pPr>
              <a:r>
                <a:rPr lang="en-US" sz="3399">
                  <a:solidFill>
                    <a:srgbClr val="000000"/>
                  </a:solidFill>
                  <a:latin typeface="Open Sauce Bold"/>
                </a:rPr>
                <a:t>Dynamic Form</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42300" y="2703932"/>
            <a:ext cx="7135252" cy="5363726"/>
          </a:xfrm>
          <a:custGeom>
            <a:avLst/>
            <a:gdLst/>
            <a:ahLst/>
            <a:cxnLst/>
            <a:rect r="r" b="b" t="t" l="l"/>
            <a:pathLst>
              <a:path h="5363726" w="7135252">
                <a:moveTo>
                  <a:pt x="0" y="0"/>
                </a:moveTo>
                <a:lnTo>
                  <a:pt x="7135251" y="0"/>
                </a:lnTo>
                <a:lnTo>
                  <a:pt x="7135251" y="5363726"/>
                </a:lnTo>
                <a:lnTo>
                  <a:pt x="0" y="5363726"/>
                </a:lnTo>
                <a:lnTo>
                  <a:pt x="0" y="0"/>
                </a:lnTo>
                <a:close/>
              </a:path>
            </a:pathLst>
          </a:custGeom>
          <a:blipFill>
            <a:blip r:embed="rId4"/>
            <a:stretch>
              <a:fillRect l="-10797" t="0" r="-4298" b="-5521"/>
            </a:stretch>
          </a:blipFill>
        </p:spPr>
      </p:sp>
      <p:sp>
        <p:nvSpPr>
          <p:cNvPr name="TextBox 7" id="7"/>
          <p:cNvSpPr txBox="true"/>
          <p:nvPr/>
        </p:nvSpPr>
        <p:spPr>
          <a:xfrm rot="0">
            <a:off x="476517" y="933450"/>
            <a:ext cx="17334967" cy="1006243"/>
          </a:xfrm>
          <a:prstGeom prst="rect">
            <a:avLst/>
          </a:prstGeom>
        </p:spPr>
        <p:txBody>
          <a:bodyPr anchor="t" rtlCol="false" tIns="0" lIns="0" bIns="0" rIns="0">
            <a:spAutoFit/>
          </a:bodyPr>
          <a:lstStyle/>
          <a:p>
            <a:pPr>
              <a:lnSpc>
                <a:spcPts val="8255"/>
              </a:lnSpc>
            </a:pPr>
            <a:r>
              <a:rPr lang="en-US" sz="5982" spc="586">
                <a:solidFill>
                  <a:srgbClr val="231F20"/>
                </a:solidFill>
                <a:latin typeface="Oswald Bold"/>
              </a:rPr>
              <a:t>SINGLE PAGE APPLICATIONS(SPA)</a:t>
            </a:r>
          </a:p>
        </p:txBody>
      </p:sp>
      <p:sp>
        <p:nvSpPr>
          <p:cNvPr name="TextBox 8" id="8"/>
          <p:cNvSpPr txBox="true"/>
          <p:nvPr/>
        </p:nvSpPr>
        <p:spPr>
          <a:xfrm rot="0">
            <a:off x="308055" y="3590656"/>
            <a:ext cx="9932579" cy="3025783"/>
          </a:xfrm>
          <a:prstGeom prst="rect">
            <a:avLst/>
          </a:prstGeom>
        </p:spPr>
        <p:txBody>
          <a:bodyPr anchor="t" rtlCol="false" tIns="0" lIns="0" bIns="0" rIns="0">
            <a:spAutoFit/>
          </a:bodyPr>
          <a:lstStyle/>
          <a:p>
            <a:pPr algn="just">
              <a:lnSpc>
                <a:spcPts val="4047"/>
              </a:lnSpc>
              <a:spcBef>
                <a:spcPct val="0"/>
              </a:spcBef>
            </a:pPr>
            <a:r>
              <a:rPr lang="en-US" sz="2932" spc="287">
                <a:solidFill>
                  <a:srgbClr val="231F20"/>
                </a:solidFill>
                <a:latin typeface="DM Sans"/>
              </a:rPr>
              <a:t>A single-page application (SPA) is a web application or website that interacts with the user by dynamically rewriting the current web page with new data from the web server, instead of the default method of a web browser loading entire new pages.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944294" y="2422024"/>
            <a:ext cx="8739100" cy="6069600"/>
          </a:xfrm>
          <a:custGeom>
            <a:avLst/>
            <a:gdLst/>
            <a:ahLst/>
            <a:cxnLst/>
            <a:rect r="r" b="b" t="t" l="l"/>
            <a:pathLst>
              <a:path h="6069600" w="8739100">
                <a:moveTo>
                  <a:pt x="0" y="0"/>
                </a:moveTo>
                <a:lnTo>
                  <a:pt x="8739101" y="0"/>
                </a:lnTo>
                <a:lnTo>
                  <a:pt x="8739101" y="6069600"/>
                </a:lnTo>
                <a:lnTo>
                  <a:pt x="0" y="6069600"/>
                </a:lnTo>
                <a:lnTo>
                  <a:pt x="0" y="0"/>
                </a:lnTo>
                <a:close/>
              </a:path>
            </a:pathLst>
          </a:custGeom>
          <a:blipFill>
            <a:blip r:embed="rId4"/>
            <a:stretch>
              <a:fillRect l="0" t="0" r="0" b="0"/>
            </a:stretch>
          </a:blipFill>
        </p:spPr>
      </p:sp>
      <p:sp>
        <p:nvSpPr>
          <p:cNvPr name="TextBox 7" id="7"/>
          <p:cNvSpPr txBox="true"/>
          <p:nvPr/>
        </p:nvSpPr>
        <p:spPr>
          <a:xfrm rot="0">
            <a:off x="624576" y="911124"/>
            <a:ext cx="17334967" cy="1006243"/>
          </a:xfrm>
          <a:prstGeom prst="rect">
            <a:avLst/>
          </a:prstGeom>
        </p:spPr>
        <p:txBody>
          <a:bodyPr anchor="t" rtlCol="false" tIns="0" lIns="0" bIns="0" rIns="0">
            <a:spAutoFit/>
          </a:bodyPr>
          <a:lstStyle/>
          <a:p>
            <a:pPr>
              <a:lnSpc>
                <a:spcPts val="8255"/>
              </a:lnSpc>
            </a:pPr>
            <a:r>
              <a:rPr lang="en-US" sz="5982" spc="586">
                <a:solidFill>
                  <a:srgbClr val="231F20"/>
                </a:solidFill>
                <a:latin typeface="Oswald Bold"/>
              </a:rPr>
              <a:t>PROGRESSIVE WEB APP(PWA)</a:t>
            </a:r>
          </a:p>
        </p:txBody>
      </p:sp>
      <p:sp>
        <p:nvSpPr>
          <p:cNvPr name="TextBox 8" id="8"/>
          <p:cNvSpPr txBox="true"/>
          <p:nvPr/>
        </p:nvSpPr>
        <p:spPr>
          <a:xfrm rot="0">
            <a:off x="624576" y="3415761"/>
            <a:ext cx="10621891" cy="4044026"/>
          </a:xfrm>
          <a:prstGeom prst="rect">
            <a:avLst/>
          </a:prstGeom>
        </p:spPr>
        <p:txBody>
          <a:bodyPr anchor="t" rtlCol="false" tIns="0" lIns="0" bIns="0" rIns="0">
            <a:spAutoFit/>
          </a:bodyPr>
          <a:lstStyle/>
          <a:p>
            <a:pPr algn="just">
              <a:lnSpc>
                <a:spcPts val="4047"/>
              </a:lnSpc>
            </a:pPr>
            <a:r>
              <a:rPr lang="en-US" sz="2932" spc="287">
                <a:solidFill>
                  <a:srgbClr val="231F20"/>
                </a:solidFill>
                <a:latin typeface="DM Sans"/>
              </a:rPr>
              <a:t>A progressive web application, or progressive web app, is a type of application software delivered through the web, built using common web technologies including HTML, CSS, JavaScript, and Web Assembly. It is intended to work on any platform with a standards-compliant browser, including desktop and mobile devices.</a:t>
            </a:r>
          </a:p>
          <a:p>
            <a:pPr algn="just">
              <a:lnSpc>
                <a:spcPts val="404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01900" y="2293949"/>
            <a:ext cx="6812986" cy="5657295"/>
          </a:xfrm>
          <a:custGeom>
            <a:avLst/>
            <a:gdLst/>
            <a:ahLst/>
            <a:cxnLst/>
            <a:rect r="r" b="b" t="t" l="l"/>
            <a:pathLst>
              <a:path h="5657295" w="6812986">
                <a:moveTo>
                  <a:pt x="0" y="0"/>
                </a:moveTo>
                <a:lnTo>
                  <a:pt x="6812986" y="0"/>
                </a:lnTo>
                <a:lnTo>
                  <a:pt x="6812986" y="5657295"/>
                </a:lnTo>
                <a:lnTo>
                  <a:pt x="0" y="5657295"/>
                </a:lnTo>
                <a:lnTo>
                  <a:pt x="0" y="0"/>
                </a:lnTo>
                <a:close/>
              </a:path>
            </a:pathLst>
          </a:custGeom>
          <a:blipFill>
            <a:blip r:embed="rId4"/>
            <a:stretch>
              <a:fillRect l="0" t="0" r="0" b="0"/>
            </a:stretch>
          </a:blipFill>
        </p:spPr>
      </p:sp>
      <p:sp>
        <p:nvSpPr>
          <p:cNvPr name="TextBox 7" id="7"/>
          <p:cNvSpPr txBox="true"/>
          <p:nvPr/>
        </p:nvSpPr>
        <p:spPr>
          <a:xfrm rot="0">
            <a:off x="624576" y="911124"/>
            <a:ext cx="17334967" cy="1006243"/>
          </a:xfrm>
          <a:prstGeom prst="rect">
            <a:avLst/>
          </a:prstGeom>
        </p:spPr>
        <p:txBody>
          <a:bodyPr anchor="t" rtlCol="false" tIns="0" lIns="0" bIns="0" rIns="0">
            <a:spAutoFit/>
          </a:bodyPr>
          <a:lstStyle/>
          <a:p>
            <a:pPr>
              <a:lnSpc>
                <a:spcPts val="8255"/>
              </a:lnSpc>
            </a:pPr>
            <a:r>
              <a:rPr lang="en-US" sz="5982" spc="586">
                <a:solidFill>
                  <a:srgbClr val="231F20"/>
                </a:solidFill>
                <a:latin typeface="Oswald Bold"/>
              </a:rPr>
              <a:t>SERVER SIDE CACHING</a:t>
            </a:r>
          </a:p>
        </p:txBody>
      </p:sp>
      <p:sp>
        <p:nvSpPr>
          <p:cNvPr name="TextBox 8" id="8"/>
          <p:cNvSpPr txBox="true"/>
          <p:nvPr/>
        </p:nvSpPr>
        <p:spPr>
          <a:xfrm rot="0">
            <a:off x="624576" y="3806414"/>
            <a:ext cx="10089241" cy="3534904"/>
          </a:xfrm>
          <a:prstGeom prst="rect">
            <a:avLst/>
          </a:prstGeom>
        </p:spPr>
        <p:txBody>
          <a:bodyPr anchor="t" rtlCol="false" tIns="0" lIns="0" bIns="0" rIns="0">
            <a:spAutoFit/>
          </a:bodyPr>
          <a:lstStyle/>
          <a:p>
            <a:pPr algn="just">
              <a:lnSpc>
                <a:spcPts val="4047"/>
              </a:lnSpc>
            </a:pPr>
            <a:r>
              <a:rPr lang="en-US" sz="2932" spc="287">
                <a:solidFill>
                  <a:srgbClr val="231F20"/>
                </a:solidFill>
                <a:latin typeface="DM Sans"/>
              </a:rPr>
              <a:t>Server-side caching refers to storing data or responses on the web server or an intermediate proxy server, such as a reverse proxy or a content delivery network (CDN). This reduces the load on the web server and the network bandwidth, as well as the latency for the clients.</a:t>
            </a:r>
          </a:p>
          <a:p>
            <a:pPr algn="just">
              <a:lnSpc>
                <a:spcPts val="404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DAF1RfnPXUU</dc:identifier>
  <dcterms:modified xsi:type="dcterms:W3CDTF">2011-08-01T06:04:30Z</dcterms:modified>
  <cp:revision>1</cp:revision>
  <dc:title>Movie &amp; Event Booking Application</dc:title>
</cp:coreProperties>
</file>